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62" r:id="rId3"/>
    <p:sldId id="260" r:id="rId4"/>
    <p:sldId id="277" r:id="rId5"/>
    <p:sldId id="274" r:id="rId6"/>
    <p:sldId id="267" r:id="rId7"/>
    <p:sldId id="279" r:id="rId8"/>
    <p:sldId id="278" r:id="rId9"/>
    <p:sldId id="273" r:id="rId10"/>
    <p:sldId id="269" r:id="rId11"/>
    <p:sldId id="272" r:id="rId12"/>
    <p:sldId id="271" r:id="rId13"/>
    <p:sldId id="276" r:id="rId14"/>
    <p:sldId id="275" r:id="rId15"/>
    <p:sldId id="257" r:id="rId16"/>
    <p:sldId id="261" r:id="rId17"/>
    <p:sldId id="258" r:id="rId18"/>
    <p:sldId id="259" r:id="rId1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81" d="100"/>
          <a:sy n="81" d="100"/>
        </p:scale>
        <p:origin x="-750" y="2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FD318F51-2202-43A7-99C0-E9AE72CBCC02}" type="datetimeFigureOut">
              <a:rPr lang="en-US" smtClean="0"/>
              <a:t>12/31/2018</a:t>
            </a:fld>
            <a:endParaRPr lang="en-US"/>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en-US"/>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853D7813-0D2D-4463-8C26-798B806F442D}"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D318F51-2202-43A7-99C0-E9AE72CBCC02}" type="datetimeFigureOut">
              <a:rPr lang="en-US" smtClean="0"/>
              <a:t>12/31/2018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53D7813-0D2D-4463-8C26-798B806F442D}"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FD318F51-2202-43A7-99C0-E9AE72CBCC02}" type="datetimeFigureOut">
              <a:rPr lang="en-US" smtClean="0"/>
              <a:t>12/31/2018</a:t>
            </a:fld>
            <a:endParaRPr lang="en-US"/>
          </a:p>
        </p:txBody>
      </p:sp>
      <p:sp>
        <p:nvSpPr>
          <p:cNvPr id="5" name="Footer Placeholder 4"/>
          <p:cNvSpPr>
            <a:spLocks noGrp="1"/>
          </p:cNvSpPr>
          <p:nvPr>
            <p:ph type="ftr" sz="quarter" idx="11"/>
          </p:nvPr>
        </p:nvSpPr>
        <p:spPr>
          <a:xfrm>
            <a:off x="457201" y="6248207"/>
            <a:ext cx="5573483" cy="365125"/>
          </a:xfrm>
        </p:spPr>
        <p:txBody>
          <a:bodyPr/>
          <a:lstStyle/>
          <a:p>
            <a:endParaRPr lang="en-US"/>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853D7813-0D2D-4463-8C26-798B806F442D}" type="slidenum">
              <a:rPr lang="en-US" smtClean="0"/>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FD318F51-2202-43A7-99C0-E9AE72CBCC02}" type="datetimeFigureOut">
              <a:rPr lang="en-US" smtClean="0"/>
              <a:t>12/31/2018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853D7813-0D2D-4463-8C26-798B806F442D}" type="slidenum">
              <a:rPr lang="en-US" smtClean="0"/>
              <a:t>‹#›</a:t>
            </a:fld>
            <a:endParaRPr lang="en-US"/>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FD318F51-2202-43A7-99C0-E9AE72CBCC02}" type="datetimeFigureOut">
              <a:rPr lang="en-US" smtClean="0"/>
              <a:t>12/31/2018</a:t>
            </a:fld>
            <a:endParaRPr lang="en-US"/>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853D7813-0D2D-4463-8C26-798B806F442D}" type="slidenum">
              <a:rPr lang="en-US" smtClean="0"/>
              <a:t>‹#›</a:t>
            </a:fld>
            <a:endParaRPr lang="en-US"/>
          </a:p>
        </p:txBody>
      </p:sp>
      <p:sp>
        <p:nvSpPr>
          <p:cNvPr id="14" name="Footer Placeholder 13"/>
          <p:cNvSpPr>
            <a:spLocks noGrp="1"/>
          </p:cNvSpPr>
          <p:nvPr>
            <p:ph type="ftr" sz="quarter" idx="12"/>
          </p:nvPr>
        </p:nvSpPr>
        <p:spPr/>
        <p:txBody>
          <a:bodyPr/>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FD318F51-2202-43A7-99C0-E9AE72CBCC02}" type="datetimeFigureOut">
              <a:rPr lang="en-US" smtClean="0"/>
              <a:t>12/31/2018</a:t>
            </a:fld>
            <a:endParaRPr lang="en-US"/>
          </a:p>
        </p:txBody>
      </p:sp>
      <p:sp>
        <p:nvSpPr>
          <p:cNvPr id="10" name="Slide Number Placeholder 9"/>
          <p:cNvSpPr>
            <a:spLocks noGrp="1"/>
          </p:cNvSpPr>
          <p:nvPr>
            <p:ph type="sldNum" sz="quarter" idx="16"/>
          </p:nvPr>
        </p:nvSpPr>
        <p:spPr/>
        <p:txBody>
          <a:bodyPr rtlCol="0"/>
          <a:lstStyle/>
          <a:p>
            <a:fld id="{853D7813-0D2D-4463-8C26-798B806F442D}" type="slidenum">
              <a:rPr lang="en-US" smtClean="0"/>
              <a:t>‹#›</a:t>
            </a:fld>
            <a:endParaRPr lang="en-US"/>
          </a:p>
        </p:txBody>
      </p:sp>
      <p:sp>
        <p:nvSpPr>
          <p:cNvPr id="12" name="Footer Placeholder 11"/>
          <p:cNvSpPr>
            <a:spLocks noGrp="1"/>
          </p:cNvSpPr>
          <p:nvPr>
            <p:ph type="ftr" sz="quarter" idx="17"/>
          </p:nvPr>
        </p:nvSpPr>
        <p:spPr/>
        <p:txBody>
          <a:bodyPr rtlCol="0"/>
          <a:lstStyle/>
          <a:p>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FD318F51-2202-43A7-99C0-E9AE72CBCC02}" type="datetimeFigureOut">
              <a:rPr lang="en-US" smtClean="0"/>
              <a:t>12/31/2018</a:t>
            </a:fld>
            <a:endParaRPr lang="en-US"/>
          </a:p>
        </p:txBody>
      </p:sp>
      <p:sp>
        <p:nvSpPr>
          <p:cNvPr id="12" name="Slide Number Placeholder 11"/>
          <p:cNvSpPr>
            <a:spLocks noGrp="1"/>
          </p:cNvSpPr>
          <p:nvPr>
            <p:ph type="sldNum" sz="quarter" idx="16"/>
          </p:nvPr>
        </p:nvSpPr>
        <p:spPr/>
        <p:txBody>
          <a:bodyPr rtlCol="0"/>
          <a:lstStyle/>
          <a:p>
            <a:fld id="{853D7813-0D2D-4463-8C26-798B806F442D}" type="slidenum">
              <a:rPr lang="en-US" smtClean="0"/>
              <a:t>‹#›</a:t>
            </a:fld>
            <a:endParaRPr lang="en-US"/>
          </a:p>
        </p:txBody>
      </p:sp>
      <p:sp>
        <p:nvSpPr>
          <p:cNvPr id="14" name="Footer Placeholder 13"/>
          <p:cNvSpPr>
            <a:spLocks noGrp="1"/>
          </p:cNvSpPr>
          <p:nvPr>
            <p:ph type="ftr" sz="quarter" idx="17"/>
          </p:nvPr>
        </p:nvSpPr>
        <p:spPr/>
        <p:txBody>
          <a:bodyPr rtlCol="0"/>
          <a:lstStyle/>
          <a:p>
            <a:endParaRPr lang="en-US"/>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FD318F51-2202-43A7-99C0-E9AE72CBCC02}" type="datetimeFigureOut">
              <a:rPr lang="en-US" smtClean="0"/>
              <a:t>12/31/2018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853D7813-0D2D-4463-8C26-798B806F442D}"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D318F51-2202-43A7-99C0-E9AE72CBCC02}" type="datetimeFigureOut">
              <a:rPr lang="en-US" smtClean="0"/>
              <a:t>12/31/2018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853D7813-0D2D-4463-8C26-798B806F442D}"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FD318F51-2202-43A7-99C0-E9AE72CBCC02}" type="datetimeFigureOut">
              <a:rPr lang="en-US" smtClean="0"/>
              <a:t>12/31/2018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853D7813-0D2D-4463-8C26-798B806F442D}" type="slidenum">
              <a:rPr lang="en-US" smtClean="0"/>
              <a:t>‹#›</a:t>
            </a:fld>
            <a:endParaRPr lang="en-US"/>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FD318F51-2202-43A7-99C0-E9AE72CBCC02}" type="datetimeFigureOut">
              <a:rPr lang="en-US" smtClean="0"/>
              <a:t>12/31/2018</a:t>
            </a:fld>
            <a:endParaRPr lang="en-US"/>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853D7813-0D2D-4463-8C26-798B806F442D}" type="slidenum">
              <a:rPr lang="en-US" smtClean="0"/>
              <a:t>‹#›</a:t>
            </a:fld>
            <a:endParaRPr lang="en-US"/>
          </a:p>
        </p:txBody>
      </p:sp>
      <p:sp>
        <p:nvSpPr>
          <p:cNvPr id="14" name="Footer Placeholder 13"/>
          <p:cNvSpPr>
            <a:spLocks noGrp="1"/>
          </p:cNvSpPr>
          <p:nvPr>
            <p:ph type="ftr" sz="quarter" idx="12"/>
          </p:nvPr>
        </p:nvSpPr>
        <p:spPr>
          <a:xfrm>
            <a:off x="1600200" y="6248206"/>
            <a:ext cx="4572000" cy="365125"/>
          </a:xfrm>
        </p:spPr>
        <p:txBody>
          <a:bodyPr rtlCol="0"/>
          <a:lstStyle/>
          <a:p>
            <a:endParaRPr lang="en-US"/>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FD318F51-2202-43A7-99C0-E9AE72CBCC02}" type="datetimeFigureOut">
              <a:rPr lang="en-US" smtClean="0"/>
              <a:t>12/31/2018</a:t>
            </a:fld>
            <a:endParaRPr lang="en-US"/>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en-US"/>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853D7813-0D2D-4463-8C26-798B806F442D}"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3.gi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hyperlink" Target="http://justcreative.com/2008/02/01/logo-design-process-of-top-graphic-designers/"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4.gi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hyperlink" Target="https://secure.logomaker.com/logomaker/"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logodesignerblog.com/wp-content/uploads/2009/03/top-50-brands-small.png"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gi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image" Target="../media/image10.gi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2.gi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57200" y="228600"/>
            <a:ext cx="8153400" cy="4343400"/>
          </a:xfrm>
        </p:spPr>
        <p:txBody>
          <a:bodyPr>
            <a:normAutofit/>
          </a:bodyPr>
          <a:lstStyle/>
          <a:p>
            <a:pPr algn="ctr"/>
            <a:r>
              <a:rPr lang="en-US" cap="none" smtClean="0"/>
              <a:t>CS </a:t>
            </a:r>
            <a:r>
              <a:rPr lang="en-US" cap="none" smtClean="0"/>
              <a:t>351</a:t>
            </a:r>
            <a:r>
              <a:rPr lang="en-US" cap="none" dirty="0" smtClean="0"/>
              <a:t/>
            </a:r>
            <a:br>
              <a:rPr lang="en-US" cap="none" dirty="0" smtClean="0"/>
            </a:br>
            <a:r>
              <a:rPr lang="en-US" cap="none" dirty="0" smtClean="0"/>
              <a:t>Human-computer interaction </a:t>
            </a:r>
            <a:br>
              <a:rPr lang="en-US" cap="none" dirty="0" smtClean="0"/>
            </a:br>
            <a:r>
              <a:rPr lang="en-US" cap="none" dirty="0" smtClean="0"/>
              <a:t>Lecture 02</a:t>
            </a:r>
            <a:r>
              <a:rPr lang="en-US" dirty="0" smtClean="0"/>
              <a:t/>
            </a:r>
            <a:br>
              <a:rPr lang="en-US" dirty="0" smtClean="0"/>
            </a:br>
            <a:r>
              <a:rPr lang="en-US" sz="5400" b="1" dirty="0" smtClean="0">
                <a:solidFill>
                  <a:schemeClr val="accent2">
                    <a:lumMod val="75000"/>
                  </a:schemeClr>
                </a:solidFill>
              </a:rPr>
              <a:t>How to design a logo !</a:t>
            </a:r>
            <a:endParaRPr lang="en-US" sz="5400" b="1" dirty="0">
              <a:solidFill>
                <a:schemeClr val="accent2">
                  <a:lumMod val="75000"/>
                </a:schemeClr>
              </a:solidFill>
            </a:endParaRPr>
          </a:p>
        </p:txBody>
      </p:sp>
      <p:sp>
        <p:nvSpPr>
          <p:cNvPr id="3" name="Subtitle 2"/>
          <p:cNvSpPr>
            <a:spLocks noGrp="1"/>
          </p:cNvSpPr>
          <p:nvPr>
            <p:ph type="subTitle" idx="1"/>
          </p:nvPr>
        </p:nvSpPr>
        <p:spPr/>
        <p:txBody>
          <a:bodyPr>
            <a:normAutofit/>
          </a:bodyPr>
          <a:lstStyle/>
          <a:p>
            <a:endParaRPr lang="en-US" sz="2800" b="1" dirty="0" smtClean="0">
              <a:solidFill>
                <a:schemeClr val="tx1"/>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a:xfrm>
            <a:off x="612648" y="1600200"/>
            <a:ext cx="8153400" cy="5257800"/>
          </a:xfrm>
        </p:spPr>
        <p:txBody>
          <a:bodyPr>
            <a:normAutofit fontScale="77500" lnSpcReduction="20000"/>
          </a:bodyPr>
          <a:lstStyle/>
          <a:p>
            <a:r>
              <a:rPr lang="en-US" b="1" dirty="0" smtClean="0"/>
              <a:t>Successful Logos</a:t>
            </a:r>
            <a:endParaRPr lang="en-US" dirty="0" smtClean="0"/>
          </a:p>
          <a:p>
            <a:r>
              <a:rPr lang="en-US" dirty="0" smtClean="0"/>
              <a:t>Now you know what the rules of logo design are, you can distinguish the difference between a good and a bad logo… By knowing what other logos have succeeded </a:t>
            </a:r>
            <a:r>
              <a:rPr lang="en-US" i="1" dirty="0" smtClean="0"/>
              <a:t>and why</a:t>
            </a:r>
            <a:r>
              <a:rPr lang="en-US" dirty="0" smtClean="0"/>
              <a:t> they have succeeded gives a great insight into what makes a good logo.</a:t>
            </a:r>
          </a:p>
          <a:p>
            <a:pPr>
              <a:buNone/>
            </a:pPr>
            <a:r>
              <a:rPr lang="en-US" dirty="0" smtClean="0"/>
              <a:t>     For example, lets look at the classic Nike Swoosh. This logo was created by Caroline Davidson in 1971 for only $35 yet it still a strong, memorable logo, effective without </a:t>
            </a:r>
            <a:r>
              <a:rPr lang="en-US" dirty="0" err="1" smtClean="0"/>
              <a:t>colour</a:t>
            </a:r>
            <a:r>
              <a:rPr lang="en-US" dirty="0" smtClean="0"/>
              <a:t> and easily scalable. It is simple, fluid and fast and represents the wing in the famous statue of the Greek Goddess of victory, Nike – something perfect for a sporting apparel business. Nike is just one of many great logos, think about other famous brands that you know about and check out their logos – what makes them successful?</a:t>
            </a:r>
          </a:p>
          <a:p>
            <a:r>
              <a:rPr lang="en-US" b="1" dirty="0" smtClean="0"/>
              <a:t>The Not So Successful Logos</a:t>
            </a:r>
            <a:endParaRPr lang="en-US" dirty="0" smtClean="0"/>
          </a:p>
          <a:p>
            <a:r>
              <a:rPr lang="en-US" dirty="0" smtClean="0"/>
              <a:t>logos can depict things that may have not always be noticeable to the designer (as in the middle logo above) or they could just be plain bad design, as in the logo to the right.</a:t>
            </a:r>
          </a:p>
          <a:p>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648" y="381000"/>
            <a:ext cx="8531352" cy="990600"/>
          </a:xfrm>
        </p:spPr>
        <p:txBody>
          <a:bodyPr>
            <a:normAutofit fontScale="90000"/>
          </a:bodyPr>
          <a:lstStyle/>
          <a:p>
            <a:r>
              <a:rPr lang="en-US" b="1" dirty="0" smtClean="0"/>
              <a:t>4. Establish Your Own Logo Design Process</a:t>
            </a:r>
            <a:br>
              <a:rPr lang="en-US" b="1" dirty="0" smtClean="0"/>
            </a:br>
            <a:endParaRPr lang="en-US" dirty="0"/>
          </a:p>
        </p:txBody>
      </p:sp>
      <p:pic>
        <p:nvPicPr>
          <p:cNvPr id="29698" name="Picture 2" descr="Design Process"/>
          <p:cNvPicPr>
            <a:picLocks noChangeAspect="1" noChangeArrowheads="1"/>
          </p:cNvPicPr>
          <p:nvPr/>
        </p:nvPicPr>
        <p:blipFill>
          <a:blip r:embed="rId2" cstate="print"/>
          <a:srcRect/>
          <a:stretch>
            <a:fillRect/>
          </a:stretch>
        </p:blipFill>
        <p:spPr bwMode="auto">
          <a:xfrm>
            <a:off x="685800" y="2133600"/>
            <a:ext cx="8001000" cy="3581400"/>
          </a:xfrm>
          <a:prstGeom prst="rect">
            <a:avLst/>
          </a:prstGeom>
          <a:noFill/>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a:xfrm>
            <a:off x="612648" y="1600200"/>
            <a:ext cx="8153400" cy="5029200"/>
          </a:xfrm>
        </p:spPr>
        <p:txBody>
          <a:bodyPr>
            <a:normAutofit fontScale="77500" lnSpcReduction="20000"/>
          </a:bodyPr>
          <a:lstStyle/>
          <a:p>
            <a:r>
              <a:rPr lang="en-US" dirty="0" smtClean="0"/>
              <a:t>Now that we know what a logo is, what the principles and rules of logo design are and what makes a successful logo we can now finally begin the design process. This it hardest part of the 5 steps and is its own topic in itself – Each person’s logo design process is different and experience usually is the key factor in creating your own logo design process however check out ((</a:t>
            </a:r>
            <a:r>
              <a:rPr lang="en-US" dirty="0" smtClean="0">
                <a:hlinkClick r:id="rId2" tooltip="Logo Design Process of Top Graphic Designers"/>
              </a:rPr>
              <a:t>The Secret Logo Design Process Of Top Logo Designers</a:t>
            </a:r>
            <a:r>
              <a:rPr lang="en-US" dirty="0" smtClean="0"/>
              <a:t> )) for a better idea.</a:t>
            </a:r>
          </a:p>
          <a:p>
            <a:r>
              <a:rPr lang="en-US" b="1" dirty="0" smtClean="0"/>
              <a:t>In short, a logo design process usually consists of</a:t>
            </a:r>
            <a:endParaRPr lang="en-US" dirty="0" smtClean="0"/>
          </a:p>
          <a:p>
            <a:r>
              <a:rPr lang="en-US" dirty="0" smtClean="0"/>
              <a:t>The Design Brief </a:t>
            </a:r>
          </a:p>
          <a:p>
            <a:r>
              <a:rPr lang="en-US" dirty="0" smtClean="0"/>
              <a:t>Research &amp; Brainstorming </a:t>
            </a:r>
          </a:p>
          <a:p>
            <a:r>
              <a:rPr lang="en-US" dirty="0" smtClean="0"/>
              <a:t>Sketching </a:t>
            </a:r>
          </a:p>
          <a:p>
            <a:r>
              <a:rPr lang="en-US" dirty="0" smtClean="0"/>
              <a:t>Prototyping &amp; </a:t>
            </a:r>
            <a:r>
              <a:rPr lang="en-US" dirty="0" err="1" smtClean="0"/>
              <a:t>Conceptualising</a:t>
            </a:r>
            <a:r>
              <a:rPr lang="en-US" dirty="0" smtClean="0"/>
              <a:t> (See Step 5) </a:t>
            </a:r>
          </a:p>
          <a:p>
            <a:r>
              <a:rPr lang="en-US" dirty="0" smtClean="0"/>
              <a:t>Send To Client For Review </a:t>
            </a:r>
          </a:p>
          <a:p>
            <a:r>
              <a:rPr lang="en-US" dirty="0" smtClean="0"/>
              <a:t>Revise &amp; Add Finishing Touches</a:t>
            </a:r>
          </a:p>
          <a:p>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648" y="457200"/>
            <a:ext cx="8153400" cy="990600"/>
          </a:xfrm>
        </p:spPr>
        <p:txBody>
          <a:bodyPr>
            <a:normAutofit fontScale="90000"/>
          </a:bodyPr>
          <a:lstStyle/>
          <a:p>
            <a:r>
              <a:rPr lang="en-US" b="1" dirty="0" smtClean="0"/>
              <a:t>5. Learn The Software &amp; Complete The Logo</a:t>
            </a:r>
            <a:br>
              <a:rPr lang="en-US" b="1" dirty="0" smtClean="0"/>
            </a:br>
            <a:endParaRPr lang="en-US" dirty="0"/>
          </a:p>
        </p:txBody>
      </p:sp>
      <p:pic>
        <p:nvPicPr>
          <p:cNvPr id="33794" name="Picture 2" descr="Software"/>
          <p:cNvPicPr>
            <a:picLocks noChangeAspect="1" noChangeArrowheads="1"/>
          </p:cNvPicPr>
          <p:nvPr/>
        </p:nvPicPr>
        <p:blipFill>
          <a:blip r:embed="rId2" cstate="print"/>
          <a:srcRect/>
          <a:stretch>
            <a:fillRect/>
          </a:stretch>
        </p:blipFill>
        <p:spPr bwMode="auto">
          <a:xfrm>
            <a:off x="457200" y="2057400"/>
            <a:ext cx="8247523" cy="3352800"/>
          </a:xfrm>
          <a:prstGeom prst="rect">
            <a:avLst/>
          </a:prstGeom>
          <a:noFill/>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sz="quarter" idx="1"/>
          </p:nvPr>
        </p:nvSpPr>
        <p:spPr>
          <a:xfrm>
            <a:off x="612648" y="1600200"/>
            <a:ext cx="8153400" cy="4953000"/>
          </a:xfrm>
        </p:spPr>
        <p:txBody>
          <a:bodyPr>
            <a:normAutofit fontScale="85000" lnSpcReduction="20000"/>
          </a:bodyPr>
          <a:lstStyle/>
          <a:p>
            <a:r>
              <a:rPr lang="en-US" dirty="0" smtClean="0"/>
              <a:t>After you have got your design process sorted out, it is usually a good time to begin mastering your software (Adobe Illustrator is the industry standard) but remember you can’t design a logo by just hopping straight onto the computer… brainstorm and sketch first.</a:t>
            </a:r>
          </a:p>
          <a:p>
            <a:r>
              <a:rPr lang="en-US" dirty="0" smtClean="0"/>
              <a:t>After you have got your initial ideas and sketches from brainstorming you can then usually jump onto the computer to start digitizing your logo. After you have got a great concept(s) digitized you can send it to your client, get revisions, and eventually complete the logo and thus, you have successfully created a professional logo.</a:t>
            </a:r>
          </a:p>
          <a:p>
            <a:r>
              <a:rPr lang="en-US" dirty="0" smtClean="0"/>
              <a:t>Do you have any other tips or suggestions on how to make a professional logo?</a:t>
            </a:r>
          </a:p>
          <a:p>
            <a:pPr>
              <a:buNone/>
            </a:pPr>
            <a:r>
              <a:rPr lang="en-US" dirty="0" smtClean="0"/>
              <a:t/>
            </a:r>
            <a:br>
              <a:rPr lang="en-US" dirty="0" smtClean="0"/>
            </a:br>
            <a:endParaRPr 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Designing Tools : </a:t>
            </a:r>
            <a:endParaRPr lang="en-US" dirty="0"/>
          </a:p>
        </p:txBody>
      </p:sp>
      <p:sp>
        <p:nvSpPr>
          <p:cNvPr id="3" name="Content Placeholder 2"/>
          <p:cNvSpPr>
            <a:spLocks noGrp="1"/>
          </p:cNvSpPr>
          <p:nvPr>
            <p:ph sz="quarter" idx="1"/>
          </p:nvPr>
        </p:nvSpPr>
        <p:spPr/>
        <p:txBody>
          <a:bodyPr>
            <a:normAutofit fontScale="85000" lnSpcReduction="20000"/>
          </a:bodyPr>
          <a:lstStyle/>
          <a:p>
            <a:r>
              <a:rPr lang="en-US" b="1" dirty="0" err="1" smtClean="0"/>
              <a:t>Softwear</a:t>
            </a:r>
            <a:r>
              <a:rPr lang="en-US" b="1" dirty="0" smtClean="0"/>
              <a:t> :</a:t>
            </a:r>
          </a:p>
          <a:p>
            <a:r>
              <a:rPr lang="en-US" dirty="0" smtClean="0"/>
              <a:t>such as:</a:t>
            </a:r>
          </a:p>
          <a:p>
            <a:r>
              <a:rPr lang="en-US" dirty="0" smtClean="0"/>
              <a:t>-  </a:t>
            </a:r>
            <a:r>
              <a:rPr lang="en-US" dirty="0"/>
              <a:t>Adobe </a:t>
            </a:r>
            <a:r>
              <a:rPr lang="en-US" dirty="0" smtClean="0"/>
              <a:t>Illustrator</a:t>
            </a:r>
          </a:p>
          <a:p>
            <a:r>
              <a:rPr lang="en-US" dirty="0" smtClean="0"/>
              <a:t>- </a:t>
            </a:r>
            <a:r>
              <a:rPr lang="en-US" dirty="0"/>
              <a:t>Adobe </a:t>
            </a:r>
            <a:r>
              <a:rPr lang="en-US" dirty="0" smtClean="0"/>
              <a:t>Photoshop</a:t>
            </a:r>
          </a:p>
          <a:p>
            <a:r>
              <a:rPr lang="en-US" dirty="0" smtClean="0"/>
              <a:t>-Adobe Flash</a:t>
            </a:r>
            <a:r>
              <a:rPr lang="ar-SA" dirty="0" smtClean="0"/>
              <a:t> </a:t>
            </a:r>
            <a:endParaRPr lang="en-US" dirty="0" smtClean="0"/>
          </a:p>
          <a:p>
            <a:r>
              <a:rPr lang="en-US" dirty="0" smtClean="0"/>
              <a:t>-Corel </a:t>
            </a:r>
            <a:r>
              <a:rPr lang="en-US" dirty="0"/>
              <a:t>Draw </a:t>
            </a:r>
            <a:endParaRPr lang="en-US" b="1" dirty="0" smtClean="0"/>
          </a:p>
          <a:p>
            <a:r>
              <a:rPr lang="en-US" dirty="0" smtClean="0"/>
              <a:t>- Logo Design Software</a:t>
            </a:r>
          </a:p>
          <a:p>
            <a:r>
              <a:rPr lang="en-US" dirty="0" smtClean="0"/>
              <a:t>-The Logo Creator - Logo Design Software</a:t>
            </a:r>
            <a:endParaRPr lang="ar-SA" dirty="0" smtClean="0"/>
          </a:p>
          <a:p>
            <a:r>
              <a:rPr lang="en-US" dirty="0" smtClean="0"/>
              <a:t>- </a:t>
            </a:r>
            <a:r>
              <a:rPr lang="en-US" dirty="0" err="1" smtClean="0"/>
              <a:t>Sothink</a:t>
            </a:r>
            <a:r>
              <a:rPr lang="en-US" dirty="0" smtClean="0"/>
              <a:t> Logo Maker</a:t>
            </a:r>
          </a:p>
          <a:p>
            <a:r>
              <a:rPr lang="en-US" b="1" dirty="0" smtClean="0"/>
              <a:t>There is some website that helping on design logo :</a:t>
            </a:r>
            <a:endParaRPr lang="ar-SA" b="1" dirty="0"/>
          </a:p>
          <a:p>
            <a:r>
              <a:rPr lang="en-US" dirty="0" smtClean="0">
                <a:hlinkClick r:id="rId2"/>
              </a:rPr>
              <a:t>https://secure.logomaker.com/logomaker/</a:t>
            </a:r>
            <a:endParaRPr lang="ar-SA" dirty="0" smtClean="0"/>
          </a:p>
          <a:p>
            <a:endParaRPr 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lstStyle/>
          <a:p>
            <a:endParaRPr lang="en-US"/>
          </a:p>
        </p:txBody>
      </p:sp>
      <p:pic>
        <p:nvPicPr>
          <p:cNvPr id="2050" name="Picture 2"/>
          <p:cNvPicPr>
            <a:picLocks noChangeAspect="1" noChangeArrowheads="1"/>
          </p:cNvPicPr>
          <p:nvPr/>
        </p:nvPicPr>
        <p:blipFill>
          <a:blip r:embed="rId2" cstate="print"/>
          <a:srcRect l="11875" t="21000" r="17500" b="7000"/>
          <a:stretch>
            <a:fillRect/>
          </a:stretch>
        </p:blipFill>
        <p:spPr bwMode="auto">
          <a:xfrm>
            <a:off x="0" y="0"/>
            <a:ext cx="9144000" cy="6858000"/>
          </a:xfrm>
          <a:prstGeom prst="rect">
            <a:avLst/>
          </a:prstGeom>
          <a:noFill/>
          <a:ln w="9525">
            <a:noFill/>
            <a:miter lim="800000"/>
            <a:headEnd/>
            <a:tailEnd/>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en-US"/>
          </a:p>
        </p:txBody>
      </p:sp>
      <p:pic>
        <p:nvPicPr>
          <p:cNvPr id="23554" name="Picture 2" descr="Top 50 Brands Logos">
            <a:hlinkClick r:id="rId2"/>
          </p:cNvPr>
          <p:cNvPicPr>
            <a:picLocks noGrp="1" noChangeAspect="1" noChangeArrowheads="1"/>
          </p:cNvPicPr>
          <p:nvPr>
            <p:ph sz="quarter" idx="1"/>
          </p:nvPr>
        </p:nvPicPr>
        <p:blipFill>
          <a:blip r:embed="rId3" cstate="print"/>
          <a:srcRect/>
          <a:stretch>
            <a:fillRect/>
          </a:stretch>
        </p:blipFill>
        <p:spPr bwMode="auto">
          <a:xfrm>
            <a:off x="0" y="91350"/>
            <a:ext cx="9144000" cy="6766650"/>
          </a:xfrm>
          <a:prstGeom prst="rect">
            <a:avLst/>
          </a:prstGeom>
          <a:noFill/>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lstStyle/>
          <a:p>
            <a:endParaRPr lang="en-US" dirty="0"/>
          </a:p>
        </p:txBody>
      </p:sp>
      <p:pic>
        <p:nvPicPr>
          <p:cNvPr id="22530" name="Picture 2" descr="Logo Template Software"/>
          <p:cNvPicPr>
            <a:picLocks noChangeAspect="1" noChangeArrowheads="1"/>
          </p:cNvPicPr>
          <p:nvPr/>
        </p:nvPicPr>
        <p:blipFill>
          <a:blip r:embed="rId2" cstate="print"/>
          <a:srcRect/>
          <a:stretch>
            <a:fillRect/>
          </a:stretch>
        </p:blipFill>
        <p:spPr bwMode="auto">
          <a:xfrm>
            <a:off x="0" y="0"/>
            <a:ext cx="9144000" cy="6705600"/>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logo ..</a:t>
            </a:r>
            <a:endParaRPr lang="en-US" dirty="0"/>
          </a:p>
        </p:txBody>
      </p:sp>
      <p:sp>
        <p:nvSpPr>
          <p:cNvPr id="3" name="Content Placeholder 2"/>
          <p:cNvSpPr>
            <a:spLocks noGrp="1"/>
          </p:cNvSpPr>
          <p:nvPr>
            <p:ph sz="quarter" idx="1"/>
          </p:nvPr>
        </p:nvSpPr>
        <p:spPr/>
        <p:txBody>
          <a:bodyPr/>
          <a:lstStyle/>
          <a:p>
            <a:r>
              <a:rPr lang="en-US" dirty="0" smtClean="0"/>
              <a:t>Is a graphic mark commonly used by commercial enterprises, organizations and even individuals to aid and promote instant public recognition. Logos are either purely graphic (symbols/icons) or are composed of the name of the organization.</a:t>
            </a:r>
          </a:p>
          <a:p>
            <a:endParaRPr lang="en-US" dirty="0" smtClean="0"/>
          </a:p>
          <a:p>
            <a:endParaRPr lang="en-US" dirty="0"/>
          </a:p>
        </p:txBody>
      </p:sp>
      <p:pic>
        <p:nvPicPr>
          <p:cNvPr id="4" name="Picture 2" descr="Logo Design"/>
          <p:cNvPicPr>
            <a:picLocks noChangeAspect="1" noChangeArrowheads="1"/>
          </p:cNvPicPr>
          <p:nvPr/>
        </p:nvPicPr>
        <p:blipFill>
          <a:blip r:embed="rId2" cstate="print"/>
          <a:srcRect/>
          <a:stretch>
            <a:fillRect/>
          </a:stretch>
        </p:blipFill>
        <p:spPr bwMode="auto">
          <a:xfrm>
            <a:off x="262059" y="4191000"/>
            <a:ext cx="8729541" cy="2362200"/>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752600"/>
            <a:ext cx="8153400" cy="990600"/>
          </a:xfrm>
        </p:spPr>
        <p:txBody>
          <a:bodyPr>
            <a:normAutofit fontScale="90000"/>
          </a:bodyPr>
          <a:lstStyle/>
          <a:p>
            <a:r>
              <a:rPr lang="en-US" dirty="0" smtClean="0"/>
              <a:t>LOGO CAN BE BASED ON : Symbol , letter , abstract .</a:t>
            </a:r>
            <a:endParaRPr lang="en-US" dirty="0"/>
          </a:p>
        </p:txBody>
      </p:sp>
      <p:pic>
        <p:nvPicPr>
          <p:cNvPr id="1026" name="Picture 2"/>
          <p:cNvPicPr>
            <a:picLocks noGrp="1" noChangeAspect="1" noChangeArrowheads="1"/>
          </p:cNvPicPr>
          <p:nvPr>
            <p:ph sz="quarter" idx="1"/>
          </p:nvPr>
        </p:nvPicPr>
        <p:blipFill>
          <a:blip r:embed="rId2" cstate="print"/>
          <a:srcRect l="18352" t="45763" r="28328" b="37110"/>
          <a:stretch>
            <a:fillRect/>
          </a:stretch>
        </p:blipFill>
        <p:spPr bwMode="auto">
          <a:xfrm>
            <a:off x="457200" y="3352800"/>
            <a:ext cx="8077200" cy="2362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1. Learn What A Logo Is &amp; What It Represents</a:t>
            </a:r>
            <a:endParaRPr lang="en-US" dirty="0"/>
          </a:p>
        </p:txBody>
      </p:sp>
      <p:sp>
        <p:nvSpPr>
          <p:cNvPr id="3" name="Content Placeholder 2"/>
          <p:cNvSpPr>
            <a:spLocks noGrp="1"/>
          </p:cNvSpPr>
          <p:nvPr>
            <p:ph sz="quarter" idx="1"/>
          </p:nvPr>
        </p:nvSpPr>
        <p:spPr/>
        <p:txBody>
          <a:bodyPr>
            <a:normAutofit/>
          </a:bodyPr>
          <a:lstStyle/>
          <a:p>
            <a:r>
              <a:rPr lang="en-US" dirty="0" smtClean="0"/>
              <a:t>Before you design a logo, you must understand what a logo is, what it represents and what it is supposed to do. A logo is not just a mark – a logo reflects a business’s commercial brand via the use of shape, fonts, </a:t>
            </a:r>
            <a:r>
              <a:rPr lang="en-US" dirty="0" err="1" smtClean="0"/>
              <a:t>colour</a:t>
            </a:r>
            <a:r>
              <a:rPr lang="en-US" dirty="0" smtClean="0"/>
              <a:t>, and / or images.</a:t>
            </a:r>
          </a:p>
          <a:p>
            <a:r>
              <a:rPr lang="en-US" dirty="0" smtClean="0"/>
              <a:t>A logo is for inspiring</a:t>
            </a:r>
            <a:r>
              <a:rPr lang="en-US" b="1" dirty="0" smtClean="0"/>
              <a:t> </a:t>
            </a:r>
            <a:r>
              <a:rPr lang="en-US" dirty="0" smtClean="0"/>
              <a:t>trust, recognition and admiration for a company or product and it is our job as designers to create a logo that will do its job.</a:t>
            </a:r>
          </a:p>
          <a:p>
            <a:endParaRPr lang="en-US" dirty="0" smtClean="0"/>
          </a:p>
          <a:p>
            <a:endParaRPr lang="en-US" dirty="0"/>
          </a:p>
        </p:txBody>
      </p:sp>
      <p:pic>
        <p:nvPicPr>
          <p:cNvPr id="4" name="Picture 2" descr="Logos - Photo © Rob Cubbon"/>
          <p:cNvPicPr>
            <a:picLocks noChangeAspect="1" noChangeArrowheads="1"/>
          </p:cNvPicPr>
          <p:nvPr/>
        </p:nvPicPr>
        <p:blipFill>
          <a:blip r:embed="rId2" cstate="print"/>
          <a:srcRect/>
          <a:stretch>
            <a:fillRect/>
          </a:stretch>
        </p:blipFill>
        <p:spPr bwMode="auto">
          <a:xfrm>
            <a:off x="5715000" y="5257801"/>
            <a:ext cx="3419835" cy="1600200"/>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648" y="381000"/>
            <a:ext cx="8153400" cy="990600"/>
          </a:xfrm>
        </p:spPr>
        <p:txBody>
          <a:bodyPr>
            <a:normAutofit fontScale="90000"/>
          </a:bodyPr>
          <a:lstStyle/>
          <a:p>
            <a:r>
              <a:rPr lang="en-US" b="1" dirty="0" smtClean="0"/>
              <a:t>2. Know The Principles of Effective Logo Design</a:t>
            </a:r>
            <a:br>
              <a:rPr lang="en-US" b="1" dirty="0" smtClean="0"/>
            </a:br>
            <a:endParaRPr lang="en-US" dirty="0"/>
          </a:p>
        </p:txBody>
      </p:sp>
      <p:pic>
        <p:nvPicPr>
          <p:cNvPr id="31746" name="Picture 2" descr="Principles of Effective Logo Design"/>
          <p:cNvPicPr>
            <a:picLocks noChangeAspect="1" noChangeArrowheads="1"/>
          </p:cNvPicPr>
          <p:nvPr/>
        </p:nvPicPr>
        <p:blipFill>
          <a:blip r:embed="rId2" cstate="print"/>
          <a:srcRect/>
          <a:stretch>
            <a:fillRect/>
          </a:stretch>
        </p:blipFill>
        <p:spPr bwMode="auto">
          <a:xfrm>
            <a:off x="838200" y="3124200"/>
            <a:ext cx="7696200" cy="3581400"/>
          </a:xfrm>
          <a:prstGeom prst="rect">
            <a:avLst/>
          </a:prstGeom>
          <a:noFill/>
        </p:spPr>
      </p:pic>
      <p:sp>
        <p:nvSpPr>
          <p:cNvPr id="7" name="Content Placeholder 2"/>
          <p:cNvSpPr>
            <a:spLocks noGrp="1"/>
          </p:cNvSpPr>
          <p:nvPr>
            <p:ph sz="quarter" idx="1"/>
          </p:nvPr>
        </p:nvSpPr>
        <p:spPr>
          <a:xfrm>
            <a:off x="612648" y="1600200"/>
            <a:ext cx="8153400" cy="4495800"/>
          </a:xfrm>
        </p:spPr>
        <p:txBody>
          <a:bodyPr>
            <a:normAutofit/>
          </a:bodyPr>
          <a:lstStyle/>
          <a:p>
            <a:r>
              <a:rPr lang="en-US" sz="2400" dirty="0" smtClean="0"/>
              <a:t>Now that you know what a logo is supposed to do, and what it should represent you now must learn about what makes a great logo. Here is the basic rules and principles of effective logo design.</a:t>
            </a:r>
          </a:p>
          <a:p>
            <a:endParaRPr lang="en-US" sz="24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a:xfrm>
            <a:off x="457200" y="1600200"/>
            <a:ext cx="8229600" cy="5638800"/>
          </a:xfrm>
        </p:spPr>
        <p:txBody>
          <a:bodyPr>
            <a:normAutofit/>
          </a:bodyPr>
          <a:lstStyle/>
          <a:p>
            <a:r>
              <a:rPr lang="en-US" b="1" dirty="0" smtClean="0"/>
              <a:t>1. A logo must be simple</a:t>
            </a:r>
            <a:endParaRPr lang="en-US" dirty="0" smtClean="0"/>
          </a:p>
          <a:p>
            <a:r>
              <a:rPr lang="en-US" dirty="0" smtClean="0"/>
              <a:t>A simple logo design allows for easy recognition and allows the logo to be versatile &amp; memorable.</a:t>
            </a:r>
            <a:endParaRPr lang="en-US" b="1" dirty="0" smtClean="0"/>
          </a:p>
          <a:p>
            <a:endParaRPr lang="en-US" b="1" dirty="0" smtClean="0"/>
          </a:p>
          <a:p>
            <a:endParaRPr lang="en-US" b="1" dirty="0" smtClean="0"/>
          </a:p>
          <a:p>
            <a:r>
              <a:rPr lang="en-US" b="1" dirty="0" smtClean="0"/>
              <a:t>2. A logo must be memorable</a:t>
            </a:r>
            <a:endParaRPr lang="en-US" dirty="0" smtClean="0"/>
          </a:p>
          <a:p>
            <a:r>
              <a:rPr lang="en-US" dirty="0" smtClean="0"/>
              <a:t>Following closely behind the principle of simplicity, is that of </a:t>
            </a:r>
            <a:r>
              <a:rPr lang="en-US" dirty="0" err="1" smtClean="0"/>
              <a:t>memorability</a:t>
            </a:r>
            <a:r>
              <a:rPr lang="en-US" dirty="0" smtClean="0"/>
              <a:t>. An effective logo design should be memorable and this is achieved by having a simple appropriate logo.</a:t>
            </a:r>
          </a:p>
          <a:p>
            <a:endParaRPr lang="en-US" b="1" dirty="0" smtClean="0"/>
          </a:p>
          <a:p>
            <a:endParaRPr lang="en-US" b="1" dirty="0" smtClean="0"/>
          </a:p>
          <a:p>
            <a:endParaRPr lang="en-US" b="1" dirty="0" smtClean="0"/>
          </a:p>
          <a:p>
            <a:endParaRPr lang="en-US" b="1" dirty="0" smtClean="0"/>
          </a:p>
          <a:p>
            <a:endParaRPr lang="en-US" b="1" dirty="0" smtClean="0"/>
          </a:p>
          <a:p>
            <a:endParaRPr lang="en-US" dirty="0" smtClean="0"/>
          </a:p>
          <a:p>
            <a:endParaRPr lang="en-US" dirty="0" smtClean="0"/>
          </a:p>
          <a:p>
            <a:endParaRPr lang="en-US" dirty="0" smtClean="0"/>
          </a:p>
        </p:txBody>
      </p:sp>
      <p:pic>
        <p:nvPicPr>
          <p:cNvPr id="8194" name="Picture 2" descr="London Underground Logo"/>
          <p:cNvPicPr>
            <a:picLocks noChangeAspect="1" noChangeArrowheads="1"/>
          </p:cNvPicPr>
          <p:nvPr/>
        </p:nvPicPr>
        <p:blipFill>
          <a:blip r:embed="rId2" cstate="print"/>
          <a:srcRect l="37067" t="28800" r="37333" b="26400"/>
          <a:stretch>
            <a:fillRect/>
          </a:stretch>
        </p:blipFill>
        <p:spPr bwMode="auto">
          <a:xfrm>
            <a:off x="7750629" y="1066800"/>
            <a:ext cx="1393371" cy="1219200"/>
          </a:xfrm>
          <a:prstGeom prst="rect">
            <a:avLst/>
          </a:prstGeom>
          <a:noFill/>
        </p:spPr>
      </p:pic>
      <p:pic>
        <p:nvPicPr>
          <p:cNvPr id="8196" name="Picture 4" descr="McDonalds Logo Design"/>
          <p:cNvPicPr>
            <a:picLocks noChangeAspect="1" noChangeArrowheads="1"/>
          </p:cNvPicPr>
          <p:nvPr/>
        </p:nvPicPr>
        <p:blipFill>
          <a:blip r:embed="rId3" cstate="print"/>
          <a:srcRect l="35467" t="25600" r="32533" b="26400"/>
          <a:stretch>
            <a:fillRect/>
          </a:stretch>
        </p:blipFill>
        <p:spPr bwMode="auto">
          <a:xfrm>
            <a:off x="7620000" y="3581400"/>
            <a:ext cx="1524000" cy="1143000"/>
          </a:xfrm>
          <a:prstGeom prst="rect">
            <a:avLst/>
          </a:prstGeom>
          <a:noFill/>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lstStyle/>
          <a:p>
            <a:r>
              <a:rPr lang="en-US" b="1" dirty="0" smtClean="0"/>
              <a:t>3. A logo must be timeless</a:t>
            </a:r>
            <a:endParaRPr lang="en-US" dirty="0" smtClean="0"/>
          </a:p>
          <a:p>
            <a:r>
              <a:rPr lang="en-US" sz="2400" dirty="0" smtClean="0"/>
              <a:t>An effective logo should be timeless – that is, it will stand the test of time. Will the logo still be effective in 10, 20, 50 years?</a:t>
            </a:r>
          </a:p>
          <a:p>
            <a:endParaRPr lang="en-US" dirty="0" smtClean="0"/>
          </a:p>
          <a:p>
            <a:endParaRPr lang="en-US" dirty="0"/>
          </a:p>
        </p:txBody>
      </p:sp>
      <p:pic>
        <p:nvPicPr>
          <p:cNvPr id="4" name="Picture 6" descr="Timeless Logo Design"/>
          <p:cNvPicPr>
            <a:picLocks noChangeAspect="1" noChangeArrowheads="1"/>
          </p:cNvPicPr>
          <p:nvPr/>
        </p:nvPicPr>
        <p:blipFill>
          <a:blip r:embed="rId2" cstate="print"/>
          <a:srcRect/>
          <a:stretch>
            <a:fillRect/>
          </a:stretch>
        </p:blipFill>
        <p:spPr bwMode="auto">
          <a:xfrm>
            <a:off x="914400" y="2895600"/>
            <a:ext cx="6096000" cy="3962400"/>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a:xfrm>
            <a:off x="612648" y="1600200"/>
            <a:ext cx="8153400" cy="5257800"/>
          </a:xfrm>
        </p:spPr>
        <p:txBody>
          <a:bodyPr>
            <a:normAutofit fontScale="92500" lnSpcReduction="20000"/>
          </a:bodyPr>
          <a:lstStyle/>
          <a:p>
            <a:r>
              <a:rPr lang="en-US" b="1" dirty="0" smtClean="0"/>
              <a:t>4. A logo must be versatile</a:t>
            </a:r>
            <a:endParaRPr lang="en-US" dirty="0" smtClean="0"/>
          </a:p>
          <a:p>
            <a:r>
              <a:rPr lang="en-US" dirty="0" smtClean="0"/>
              <a:t>An effective logo should be able to work across a variety of mediums and applications. For this reason a logo should be designed in vector format, to ensure that it can be scaled to any size. The logo must work in just one color too.</a:t>
            </a:r>
          </a:p>
          <a:p>
            <a:endParaRPr lang="en-US" dirty="0" smtClean="0"/>
          </a:p>
          <a:p>
            <a:r>
              <a:rPr lang="en-US" b="1" dirty="0" smtClean="0"/>
              <a:t>5. A logo must be appropriate</a:t>
            </a:r>
            <a:endParaRPr lang="en-US" dirty="0" smtClean="0"/>
          </a:p>
          <a:p>
            <a:r>
              <a:rPr lang="en-US" dirty="0" smtClean="0"/>
              <a:t>How you position the logo should be </a:t>
            </a:r>
            <a:r>
              <a:rPr lang="en-US" b="1" dirty="0" smtClean="0"/>
              <a:t>appropriate for its intended purpose</a:t>
            </a:r>
            <a:r>
              <a:rPr lang="en-US" dirty="0" smtClean="0"/>
              <a:t>. For example, if you are designing  a logo for children’s toys store, it would be appropriate to use a childish font &amp; color scheme. This would not be so appropriate for a law firm.</a:t>
            </a:r>
          </a:p>
        </p:txBody>
      </p:sp>
      <p:pic>
        <p:nvPicPr>
          <p:cNvPr id="4" name="Picture 8" descr="WWF Logo"/>
          <p:cNvPicPr>
            <a:picLocks noChangeAspect="1" noChangeArrowheads="1"/>
          </p:cNvPicPr>
          <p:nvPr/>
        </p:nvPicPr>
        <p:blipFill>
          <a:blip r:embed="rId2" cstate="print"/>
          <a:srcRect l="38400" t="22400" r="40800" b="16800"/>
          <a:stretch>
            <a:fillRect/>
          </a:stretch>
        </p:blipFill>
        <p:spPr bwMode="auto">
          <a:xfrm>
            <a:off x="7924800" y="990600"/>
            <a:ext cx="990600" cy="1447800"/>
          </a:xfrm>
          <a:prstGeom prst="rect">
            <a:avLst/>
          </a:prstGeom>
          <a:noFill/>
        </p:spPr>
      </p:pic>
      <p:pic>
        <p:nvPicPr>
          <p:cNvPr id="5" name="Picture 10" descr="ToysRUs Logo"/>
          <p:cNvPicPr>
            <a:picLocks noChangeAspect="1" noChangeArrowheads="1"/>
          </p:cNvPicPr>
          <p:nvPr/>
        </p:nvPicPr>
        <p:blipFill>
          <a:blip r:embed="rId3" cstate="print"/>
          <a:srcRect l="33600" t="38400" r="31200" b="39200"/>
          <a:stretch>
            <a:fillRect/>
          </a:stretch>
        </p:blipFill>
        <p:spPr bwMode="auto">
          <a:xfrm>
            <a:off x="6477000" y="3647209"/>
            <a:ext cx="2667000" cy="848591"/>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648" y="381000"/>
            <a:ext cx="8531352" cy="990600"/>
          </a:xfrm>
        </p:spPr>
        <p:txBody>
          <a:bodyPr>
            <a:normAutofit fontScale="90000"/>
          </a:bodyPr>
          <a:lstStyle/>
          <a:p>
            <a:r>
              <a:rPr lang="en-US" b="1" dirty="0" smtClean="0"/>
              <a:t>3. Learn Off Others Success &amp; Mistakes</a:t>
            </a:r>
            <a:br>
              <a:rPr lang="en-US" b="1" dirty="0" smtClean="0"/>
            </a:br>
            <a:endParaRPr lang="en-US" dirty="0"/>
          </a:p>
        </p:txBody>
      </p:sp>
      <p:pic>
        <p:nvPicPr>
          <p:cNvPr id="30722" name="Picture 2" descr="Logo Mistakes"/>
          <p:cNvPicPr>
            <a:picLocks noChangeAspect="1" noChangeArrowheads="1"/>
          </p:cNvPicPr>
          <p:nvPr/>
        </p:nvPicPr>
        <p:blipFill>
          <a:blip r:embed="rId2" cstate="print"/>
          <a:srcRect/>
          <a:stretch>
            <a:fillRect/>
          </a:stretch>
        </p:blipFill>
        <p:spPr bwMode="auto">
          <a:xfrm>
            <a:off x="667876" y="2362200"/>
            <a:ext cx="8247524" cy="3429000"/>
          </a:xfrm>
          <a:prstGeom prst="rect">
            <a:avLst/>
          </a:prstGeom>
          <a:noFill/>
        </p:spPr>
      </p:pic>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Median">
  <a:themeElements>
    <a:clrScheme name="Median">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Me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Median</Template>
  <TotalTime>164</TotalTime>
  <Words>940</Words>
  <Application>Microsoft Office PowerPoint</Application>
  <PresentationFormat>On-screen Show (4:3)</PresentationFormat>
  <Paragraphs>60</Paragraphs>
  <Slides>18</Slides>
  <Notes>0</Notes>
  <HiddenSlides>0</HiddenSlides>
  <MMClips>0</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Median</vt:lpstr>
      <vt:lpstr>CS 351 Human-computer interaction  Lecture 02 How to design a logo !</vt:lpstr>
      <vt:lpstr>A logo ..</vt:lpstr>
      <vt:lpstr>LOGO CAN BE BASED ON : Symbol , letter , abstract .</vt:lpstr>
      <vt:lpstr>1. Learn What A Logo Is &amp; What It Represents</vt:lpstr>
      <vt:lpstr>2. Know The Principles of Effective Logo Design </vt:lpstr>
      <vt:lpstr>PowerPoint Presentation</vt:lpstr>
      <vt:lpstr>PowerPoint Presentation</vt:lpstr>
      <vt:lpstr>PowerPoint Presentation</vt:lpstr>
      <vt:lpstr>3. Learn Off Others Success &amp; Mistakes </vt:lpstr>
      <vt:lpstr>PowerPoint Presentation</vt:lpstr>
      <vt:lpstr>4. Establish Your Own Logo Design Process </vt:lpstr>
      <vt:lpstr>PowerPoint Presentation</vt:lpstr>
      <vt:lpstr>5. Learn The Software &amp; Complete The Logo </vt:lpstr>
      <vt:lpstr>PowerPoint Presentation</vt:lpstr>
      <vt:lpstr>Designing Tools : </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How to design a logo !</dc:title>
  <dc:creator>Sony</dc:creator>
  <cp:lastModifiedBy>Administrator</cp:lastModifiedBy>
  <cp:revision>21</cp:revision>
  <dcterms:created xsi:type="dcterms:W3CDTF">2012-02-20T07:50:44Z</dcterms:created>
  <dcterms:modified xsi:type="dcterms:W3CDTF">2018-12-31T14:57:58Z</dcterms:modified>
</cp:coreProperties>
</file>