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11"/>
  </p:notesMasterIdLst>
  <p:handoutMasterIdLst>
    <p:handoutMasterId r:id="rId12"/>
  </p:handoutMasterIdLst>
  <p:sldIdLst>
    <p:sldId id="256" r:id="rId2"/>
    <p:sldId id="343" r:id="rId3"/>
    <p:sldId id="345" r:id="rId4"/>
    <p:sldId id="348" r:id="rId5"/>
    <p:sldId id="349" r:id="rId6"/>
    <p:sldId id="350" r:id="rId7"/>
    <p:sldId id="351" r:id="rId8"/>
    <p:sldId id="346" r:id="rId9"/>
    <p:sldId id="347" r:id="rId10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chemeClr val="accent1"/>
      </a:buClr>
      <a:buFont typeface="Wingdings" pitchFamily="2" charset="2"/>
      <a:buChar char="¡"/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chemeClr val="accent1"/>
      </a:buClr>
      <a:buFont typeface="Wingdings" pitchFamily="2" charset="2"/>
      <a:buChar char="¡"/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chemeClr val="accent1"/>
      </a:buClr>
      <a:buFont typeface="Wingdings" pitchFamily="2" charset="2"/>
      <a:buChar char="¡"/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chemeClr val="accent1"/>
      </a:buClr>
      <a:buFont typeface="Wingdings" pitchFamily="2" charset="2"/>
      <a:buChar char="¡"/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chemeClr val="accent1"/>
      </a:buClr>
      <a:buFont typeface="Wingdings" pitchFamily="2" charset="2"/>
      <a:buChar char="¡"/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300" autoAdjust="0"/>
  </p:normalViewPr>
  <p:slideViewPr>
    <p:cSldViewPr>
      <p:cViewPr>
        <p:scale>
          <a:sx n="80" d="100"/>
          <a:sy n="80" d="100"/>
        </p:scale>
        <p:origin x="-756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53685C1-DD0A-44B0-986F-C4034FF610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10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8BA875C-6D71-4FA6-8374-5E7C1499140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653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C10C0-861E-4184-98E5-1A95792FBA86}" type="slidenum">
              <a:rPr lang="en-GB" smtClean="0">
                <a:cs typeface="Arial" pitchFamily="34" charset="0"/>
              </a:rPr>
              <a:pPr/>
              <a:t>1</a:t>
            </a:fld>
            <a:endParaRPr lang="en-GB" smtClean="0">
              <a:cs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F806CDC-37F7-4AC2-B077-657B38FB76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8F9C96-A341-449E-A78A-1C0450802E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B8CC0-DFB5-4697-B704-90B2B0FD5C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C47774FC-5239-4F22-BAFC-24A5520CC8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C5412314-72CD-42F6-AF9B-268700FD2E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12/31/2018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D29D092-A11B-43DD-907A-2BB1728561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8429625" y="6497638"/>
            <a:ext cx="490538" cy="288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  <a:defRPr/>
            </a:pPr>
            <a:fld id="{BF0C35DC-7CB9-4349-A366-AB55207C70E2}" type="slidenum">
              <a:rPr lang="fr-FR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</a:rPr>
              <a:pPr>
                <a:buFont typeface="Wingdings" pitchFamily="2" charset="2"/>
                <a:buNone/>
                <a:defRPr/>
              </a:pPr>
              <a:t>‹#›</a:t>
            </a:fld>
            <a:endParaRPr lang="fr-FR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C7FF6A-B016-4417-AA7D-3A061EBAB1A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2FE8949-A81E-474E-A0DD-D4F6A83EC4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988E30C0-3E43-47DF-AA03-C341354817D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F4EAD8D8-EC2C-4EE4-8A6A-512568635F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585FFEE2-A88D-49C1-9E28-3A10568D932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C3022508-BB43-43A9-9C62-E1913561F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12/31/2018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C58D53-C3D0-4736-8AF5-EB1C824A50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extBox 9"/>
          <p:cNvSpPr txBox="1"/>
          <p:nvPr userDrawn="1"/>
        </p:nvSpPr>
        <p:spPr>
          <a:xfrm>
            <a:off x="8429625" y="6497638"/>
            <a:ext cx="490538" cy="288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  <a:defRPr/>
            </a:pPr>
            <a:fld id="{802ACB34-E2E7-4274-9F47-008F2D762550}" type="slidenum">
              <a:rPr lang="fr-FR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</a:rPr>
              <a:pPr>
                <a:buFont typeface="Wingdings" pitchFamily="2" charset="2"/>
                <a:buNone/>
                <a:defRPr/>
              </a:pPr>
              <a:t>‹#›</a:t>
            </a:fld>
            <a:endParaRPr lang="fr-FR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9514AC-B2A9-4FCB-84E2-7DD2C1C41B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2FFA358-118C-4C9A-9A19-B6567C1EAF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27BE9C-B283-4C2B-A630-523C6C4DDAC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B841F68-FCC0-48DD-B5C9-E1E3C9338D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fld id="{50FA0597-4FCF-487E-9A24-FB4ABDAB29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3435942B-033B-49F4-8E61-177287AC0D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A0C128F-E155-4F4F-BEF9-0A289C7C886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BD6C518-7A73-4FE2-960A-323FEA3C21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344465"/>
            <a:ext cx="8358188" cy="24526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600" cap="none" dirty="0" smtClean="0"/>
              <a:t>CS 351</a:t>
            </a:r>
            <a:br>
              <a:rPr lang="en-US" sz="3600" cap="none" dirty="0" smtClean="0"/>
            </a:br>
            <a:r>
              <a:rPr lang="en-US" sz="3600" cap="none" dirty="0" smtClean="0"/>
              <a:t>Human-computer interaction </a:t>
            </a:r>
            <a:br>
              <a:rPr lang="en-US" sz="3600" cap="none" dirty="0" smtClean="0"/>
            </a:br>
            <a:r>
              <a:rPr lang="en-US" sz="3600" cap="none" dirty="0" smtClean="0"/>
              <a:t>Lecture 01</a:t>
            </a:r>
            <a:br>
              <a:rPr lang="en-US" sz="3600" cap="none" dirty="0" smtClean="0"/>
            </a:br>
            <a:r>
              <a:rPr lang="en-US" sz="7300" b="1" cap="none" dirty="0" smtClean="0">
                <a:solidFill>
                  <a:schemeClr val="accent2">
                    <a:lumMod val="75000"/>
                  </a:schemeClr>
                </a:solidFill>
              </a:rPr>
              <a:t>Introduction</a:t>
            </a:r>
            <a:endParaRPr lang="en-US" sz="3600" b="1" cap="none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2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fld id="{1AA0A892-4FFD-4E31-B0E6-FE833746E8C6}" type="slidenum">
              <a:rPr lang="en-US">
                <a:latin typeface="+mj-lt"/>
              </a:rPr>
              <a:pPr>
                <a:buFont typeface="Wingdings" pitchFamily="2" charset="2"/>
                <a:buNone/>
                <a:defRPr/>
              </a:pPr>
              <a:t>1</a:t>
            </a:fld>
            <a:endParaRPr lang="en-US">
              <a:latin typeface="+mj-lt"/>
            </a:endParaRPr>
          </a:p>
        </p:txBody>
      </p:sp>
      <p:sp>
        <p:nvSpPr>
          <p:cNvPr id="4100" name="Rectangle 11"/>
          <p:cNvSpPr>
            <a:spLocks noChangeArrowheads="1"/>
          </p:cNvSpPr>
          <p:nvPr/>
        </p:nvSpPr>
        <p:spPr bwMode="auto">
          <a:xfrm>
            <a:off x="2428875" y="6165304"/>
            <a:ext cx="66436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None/>
              <a:defRPr/>
            </a:pP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0" y="7938"/>
            <a:ext cx="9144000" cy="44044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buNone/>
              <a:defRPr/>
            </a:pPr>
            <a:endParaRPr lang="fr-F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7625" y="6143625"/>
            <a:ext cx="21431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buFont typeface="Wingdings" pitchFamily="2" charset="2"/>
              <a:buNone/>
              <a:defRPr/>
            </a:pPr>
            <a:endParaRPr lang="en-US" sz="2800" dirty="0">
              <a:latin typeface="+mj-lt"/>
              <a:cs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About the Course</a:t>
            </a:r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fld id="{C3D050B1-F8C4-4BC8-B39A-738E42210E2F}" type="slidenum">
              <a:rPr lang="en-US"/>
              <a:pPr>
                <a:buFont typeface="Wingdings" pitchFamily="2" charset="2"/>
                <a:buNone/>
                <a:defRPr/>
              </a:pPr>
              <a:t>2</a:t>
            </a:fld>
            <a:endParaRPr lang="en-US"/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07950" y="1785938"/>
            <a:ext cx="9036050" cy="41796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None/>
            </a:pPr>
            <a:r>
              <a:rPr lang="en-US" sz="3200" b="1" dirty="0"/>
              <a:t> </a:t>
            </a:r>
            <a:endParaRPr lang="en-US" sz="3200" b="1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b="1" dirty="0" smtClean="0"/>
              <a:t> Number </a:t>
            </a:r>
            <a:r>
              <a:rPr lang="en-US" sz="2400" b="1" dirty="0"/>
              <a:t>of credits: 3 </a:t>
            </a:r>
            <a:endParaRPr lang="en-US" sz="2400" b="1" dirty="0" smtClean="0"/>
          </a:p>
          <a:p>
            <a:pPr lvl="1">
              <a:buNone/>
            </a:pPr>
            <a:r>
              <a:rPr lang="en-US" sz="2400" dirty="0" smtClean="0"/>
              <a:t>	 lecture – 3 hours</a:t>
            </a:r>
            <a:endParaRPr lang="en-US" sz="2400" dirty="0"/>
          </a:p>
          <a:p>
            <a:pPr lvl="1">
              <a:buNone/>
            </a:pPr>
            <a:r>
              <a:rPr lang="en-US" sz="2400" dirty="0" smtClean="0"/>
              <a:t>	 </a:t>
            </a:r>
            <a:r>
              <a:rPr lang="en-US" sz="2400" dirty="0"/>
              <a:t>practice – </a:t>
            </a:r>
            <a:r>
              <a:rPr lang="en-US" sz="2400" dirty="0" smtClean="0"/>
              <a:t>1 hours</a:t>
            </a:r>
          </a:p>
          <a:p>
            <a:pPr lvl="1">
              <a:buNone/>
            </a:pPr>
            <a:r>
              <a:rPr lang="en-US" sz="2400" dirty="0" smtClean="0"/>
              <a:t> 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b="1" dirty="0" smtClean="0"/>
              <a:t> Pre-requisite courses</a:t>
            </a:r>
            <a:r>
              <a:rPr lang="en-US" sz="2400" dirty="0" smtClean="0"/>
              <a:t>:   </a:t>
            </a:r>
          </a:p>
          <a:p>
            <a:pPr marL="908050" lvl="1">
              <a:buFontTx/>
              <a:buChar char="-"/>
            </a:pPr>
            <a:r>
              <a:rPr lang="en-US" sz="2400" dirty="0" smtClean="0"/>
              <a:t> Data structure – CS 212</a:t>
            </a:r>
          </a:p>
          <a:p>
            <a:pPr marL="908050" lvl="1">
              <a:buNone/>
            </a:pPr>
            <a:endParaRPr lang="en-US" sz="2400" dirty="0" smtClean="0"/>
          </a:p>
          <a:p>
            <a:pPr marL="908050" lvl="1">
              <a:buNone/>
            </a:pPr>
            <a:r>
              <a:rPr lang="en-US" sz="2400" b="1" dirty="0" smtClean="0"/>
              <a:t>User Interface Software Tools </a:t>
            </a:r>
          </a:p>
          <a:p>
            <a:pPr lvl="1">
              <a:buNone/>
            </a:pPr>
            <a:r>
              <a:rPr lang="en-US" sz="2400" dirty="0" smtClean="0"/>
              <a:t>      - Based on prototypes </a:t>
            </a:r>
          </a:p>
          <a:p>
            <a:pPr marL="908050" lvl="1">
              <a:buFontTx/>
              <a:buChar char="-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Arial"/>
                <a:ea typeface="Times New Roman"/>
              </a:rPr>
              <a:t>Schedule of Assessment Tasks :</a:t>
            </a:r>
            <a:endParaRPr lang="ar-SA" sz="3600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fld id="{0D29D092-A11B-43DD-907A-2BB17285613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5" name="جدول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60133"/>
              </p:ext>
            </p:extLst>
          </p:nvPr>
        </p:nvGraphicFramePr>
        <p:xfrm>
          <a:off x="467544" y="1616191"/>
          <a:ext cx="8064896" cy="4941221"/>
        </p:xfrm>
        <a:graphic>
          <a:graphicData uri="http://schemas.openxmlformats.org/drawingml/2006/table">
            <a:tbl>
              <a:tblPr rtl="1"/>
              <a:tblGrid>
                <a:gridCol w="1974125"/>
                <a:gridCol w="2174260"/>
                <a:gridCol w="3916511"/>
              </a:tblGrid>
              <a:tr h="91786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L-Mohanad Bold"/>
                        </a:rPr>
                        <a:t>Assessment weight (%)</a:t>
                      </a:r>
                      <a:endParaRPr lang="en-US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L-Mohanad Bold"/>
                        </a:rPr>
                        <a:t>Due week</a:t>
                      </a:r>
                      <a:endParaRPr lang="en-US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</a:rPr>
                        <a:t>The nature of the evaluation </a:t>
                      </a:r>
                      <a:r>
                        <a:rPr lang="en-US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</a:rPr>
                        <a:t>function</a:t>
                      </a:r>
                      <a:endParaRPr lang="en-US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28"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latin typeface="Arial"/>
                          <a:ea typeface="Times New Roman"/>
                          <a:cs typeface="AL-Mohanad Bold"/>
                        </a:rPr>
                        <a:t>10%</a:t>
                      </a:r>
                      <a:endParaRPr lang="en-US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latin typeface="Times New Roman"/>
                          <a:ea typeface="Times New Roman"/>
                        </a:rPr>
                        <a:t>Weekly + presentation in week13</a:t>
                      </a:r>
                      <a:endParaRPr lang="en-US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200" dirty="0">
                          <a:latin typeface="Arial"/>
                          <a:ea typeface="Times New Roman"/>
                          <a:cs typeface="AL-Mohanad Bold"/>
                        </a:rPr>
                        <a:t>Practical </a:t>
                      </a:r>
                      <a:r>
                        <a:rPr lang="en-US" sz="2200" dirty="0" smtClean="0">
                          <a:latin typeface="Arial"/>
                          <a:ea typeface="Times New Roman"/>
                          <a:cs typeface="AL-Mohanad Bold"/>
                        </a:rPr>
                        <a:t>project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28"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latin typeface="Arial"/>
                          <a:ea typeface="Times New Roman"/>
                          <a:cs typeface="AL-Mohanad Bold"/>
                        </a:rPr>
                        <a:t>10%</a:t>
                      </a:r>
                      <a:endParaRPr lang="en-US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 smtClean="0">
                          <a:latin typeface="Times New Roman"/>
                          <a:ea typeface="Times New Roman"/>
                        </a:rPr>
                        <a:t>Weekly</a:t>
                      </a:r>
                      <a:endParaRPr lang="en-US" sz="22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en-US" sz="2200" dirty="0" smtClean="0">
                          <a:latin typeface="Arial"/>
                          <a:ea typeface="Times New Roman"/>
                          <a:cs typeface="AL-Mohanad Bold"/>
                        </a:rPr>
                        <a:t>Lab work &amp; lab assignment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28"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latin typeface="Times New Roman"/>
                          <a:ea typeface="Times New Roman"/>
                        </a:rPr>
                        <a:t>5%</a:t>
                      </a:r>
                      <a:endParaRPr lang="en-US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smtClean="0">
                          <a:latin typeface="Times New Roman"/>
                          <a:ea typeface="Times New Roman"/>
                        </a:rPr>
                        <a:t>Week</a:t>
                      </a:r>
                      <a:r>
                        <a:rPr lang="en-US" sz="2200" b="0" baseline="0" smtClean="0">
                          <a:latin typeface="Times New Roman"/>
                          <a:ea typeface="Times New Roman"/>
                        </a:rPr>
                        <a:t> 10</a:t>
                      </a:r>
                      <a:endParaRPr lang="en-US" sz="22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en-US" sz="2200" dirty="0" smtClean="0">
                          <a:latin typeface="Arial"/>
                          <a:ea typeface="Times New Roman"/>
                          <a:cs typeface="AL-Mohanad Bold"/>
                        </a:rPr>
                        <a:t>Quiz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43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smtClean="0">
                          <a:latin typeface="Arial"/>
                          <a:ea typeface="Times New Roman"/>
                          <a:cs typeface="AL-Mohanad Bold"/>
                        </a:rPr>
                        <a:t>25</a:t>
                      </a:r>
                      <a:endParaRPr lang="en-US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latin typeface="Arial"/>
                          <a:ea typeface="Times New Roman"/>
                          <a:cs typeface="AL-Mohanad Bold"/>
                        </a:rPr>
                        <a:t>Total</a:t>
                      </a:r>
                      <a:endParaRPr lang="ar-SA" sz="2200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 Goals</a:t>
            </a:r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Motivate the field of HCI</a:t>
            </a:r>
          </a:p>
          <a:p>
            <a:r>
              <a:rPr lang="en-US"/>
              <a:t>Learn</a:t>
            </a:r>
          </a:p>
          <a:p>
            <a:pPr lvl="1"/>
            <a:r>
              <a:rPr lang="en-US"/>
              <a:t>Basics of interface design</a:t>
            </a:r>
          </a:p>
          <a:p>
            <a:pPr lvl="1"/>
            <a:r>
              <a:rPr lang="en-US"/>
              <a:t>Evaluation of interfaces</a:t>
            </a:r>
          </a:p>
          <a:p>
            <a:pPr lvl="1"/>
            <a:r>
              <a:rPr lang="en-US"/>
              <a:t>HCI research problems</a:t>
            </a:r>
          </a:p>
          <a:p>
            <a:pPr lvl="1"/>
            <a:r>
              <a:rPr lang="en-US"/>
              <a:t>HCI community (conferences and people)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the class will look like</a:t>
            </a:r>
          </a:p>
        </p:txBody>
      </p:sp>
      <p:sp>
        <p:nvSpPr>
          <p:cNvPr id="72707" name="Rectangle 3"/>
          <p:cNvSpPr>
            <a:spLocks noGrp="1" noRot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Lectures</a:t>
            </a:r>
          </a:p>
          <a:p>
            <a:r>
              <a:rPr lang="en-US" sz="2800" dirty="0" smtClean="0"/>
              <a:t>Readings + Quizzes </a:t>
            </a:r>
          </a:p>
          <a:p>
            <a:r>
              <a:rPr lang="en-US" sz="2800" dirty="0" smtClean="0"/>
              <a:t>Initial </a:t>
            </a:r>
            <a:r>
              <a:rPr lang="en-US" sz="2800" dirty="0"/>
              <a:t>user study (web interface comparison)</a:t>
            </a:r>
          </a:p>
          <a:p>
            <a:r>
              <a:rPr lang="en-US" sz="2800" dirty="0"/>
              <a:t>Final project</a:t>
            </a:r>
          </a:p>
          <a:p>
            <a:pPr lvl="1"/>
            <a:r>
              <a:rPr lang="en-US" sz="2400" dirty="0"/>
              <a:t>Identify a client</a:t>
            </a:r>
          </a:p>
          <a:p>
            <a:pPr lvl="1"/>
            <a:r>
              <a:rPr lang="en-US" sz="2400" dirty="0"/>
              <a:t>Create a new interface</a:t>
            </a:r>
          </a:p>
          <a:p>
            <a:pPr lvl="1"/>
            <a:r>
              <a:rPr lang="en-US" sz="2400" dirty="0"/>
              <a:t>Evaluate the </a:t>
            </a:r>
            <a:r>
              <a:rPr lang="en-US" sz="2400" dirty="0" smtClean="0"/>
              <a:t>interface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take this course?</a:t>
            </a:r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Build your portfolio</a:t>
            </a:r>
          </a:p>
          <a:p>
            <a:pPr lvl="1"/>
            <a:r>
              <a:rPr lang="en-US" dirty="0"/>
              <a:t>Work on a project you’ve always wanted</a:t>
            </a:r>
          </a:p>
          <a:p>
            <a:r>
              <a:rPr lang="en-US" dirty="0"/>
              <a:t>Study a unique topic</a:t>
            </a:r>
          </a:p>
          <a:p>
            <a:pPr lvl="1"/>
            <a:r>
              <a:rPr lang="en-US" dirty="0"/>
              <a:t>A computer science course focused on users</a:t>
            </a:r>
          </a:p>
          <a:p>
            <a:r>
              <a:rPr lang="en-US" dirty="0"/>
              <a:t>Skill building</a:t>
            </a:r>
          </a:p>
          <a:p>
            <a:pPr lvl="1"/>
            <a:r>
              <a:rPr lang="en-US" dirty="0"/>
              <a:t>Important in most research</a:t>
            </a:r>
          </a:p>
          <a:p>
            <a:pPr lvl="1"/>
            <a:r>
              <a:rPr lang="en-US" dirty="0"/>
              <a:t>Burgeoning job field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8080375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What is a user interface?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Why do we care about design?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We see this all the time.  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What’s good about the design of this error box?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The user knows there is an error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What’s poor about the design of this error box</a:t>
            </a:r>
            <a:r>
              <a:rPr lang="en-US" sz="2000" dirty="0" smtClean="0"/>
              <a:t>?</a:t>
            </a:r>
            <a:endParaRPr lang="en-US" sz="1800" dirty="0"/>
          </a:p>
          <a:p>
            <a:pPr lvl="2">
              <a:lnSpc>
                <a:spcPct val="90000"/>
              </a:lnSpc>
            </a:pPr>
            <a:r>
              <a:rPr lang="en-US" sz="1800" dirty="0"/>
              <a:t>Not enough information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No way to </a:t>
            </a:r>
            <a:r>
              <a:rPr lang="en-US" sz="1800" i="1" dirty="0"/>
              <a:t>resolve</a:t>
            </a:r>
            <a:r>
              <a:rPr lang="en-US" sz="1800" dirty="0"/>
              <a:t> the problem (instructions or contact info)</a:t>
            </a:r>
          </a:p>
        </p:txBody>
      </p:sp>
      <p:pic>
        <p:nvPicPr>
          <p:cNvPr id="3083" name="Picture 11" descr="img00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00808"/>
            <a:ext cx="2520280" cy="2391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3200" dirty="0"/>
              <a:t>Why study human use of computer systems?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4925144"/>
          </a:xfrm>
          <a:noFill/>
          <a:ln/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Business view:</a:t>
            </a:r>
          </a:p>
          <a:p>
            <a:pPr lvl="1"/>
            <a:r>
              <a:rPr lang="en-US" sz="1800" dirty="0"/>
              <a:t>to use humans more productively/effectively</a:t>
            </a:r>
          </a:p>
          <a:p>
            <a:pPr lvl="1"/>
            <a:r>
              <a:rPr lang="en-US" sz="1800" dirty="0"/>
              <a:t>the human costs now far outweigh hardware and software costs</a:t>
            </a:r>
            <a:br>
              <a:rPr lang="en-US" sz="1800" dirty="0"/>
            </a:br>
            <a:endParaRPr lang="en-US" sz="1800" dirty="0"/>
          </a:p>
          <a:p>
            <a:r>
              <a:rPr lang="en-US" sz="2000" dirty="0"/>
              <a:t>Personal view:</a:t>
            </a:r>
          </a:p>
          <a:p>
            <a:pPr lvl="1"/>
            <a:r>
              <a:rPr lang="en-US" sz="1800" dirty="0"/>
              <a:t>people view computers as appliances, and want it to perform as one</a:t>
            </a:r>
            <a:br>
              <a:rPr lang="en-US" sz="1800" dirty="0"/>
            </a:br>
            <a:endParaRPr lang="en-US" sz="1800" dirty="0"/>
          </a:p>
          <a:p>
            <a:r>
              <a:rPr lang="en-US" sz="2000" dirty="0"/>
              <a:t>Marketplace view:</a:t>
            </a:r>
          </a:p>
          <a:p>
            <a:pPr lvl="1"/>
            <a:r>
              <a:rPr lang="en-US" sz="1800" dirty="0"/>
              <a:t>everyday people using computers</a:t>
            </a:r>
          </a:p>
          <a:p>
            <a:pPr lvl="2"/>
            <a:r>
              <a:rPr lang="en-US" sz="1600" dirty="0"/>
              <a:t>now expect “easy to use system”</a:t>
            </a:r>
          </a:p>
          <a:p>
            <a:pPr lvl="2"/>
            <a:r>
              <a:rPr lang="en-US" sz="1600" dirty="0"/>
              <a:t>not tolerant of poorly designed systems</a:t>
            </a:r>
          </a:p>
          <a:p>
            <a:pPr lvl="2"/>
            <a:r>
              <a:rPr lang="en-US" sz="1600" dirty="0"/>
              <a:t>little vendor control of training</a:t>
            </a:r>
          </a:p>
          <a:p>
            <a:pPr lvl="2"/>
            <a:r>
              <a:rPr lang="en-US" sz="1600" dirty="0"/>
              <a:t>heterogeneous group</a:t>
            </a:r>
            <a:br>
              <a:rPr lang="en-US" sz="1600" dirty="0"/>
            </a:br>
            <a:endParaRPr lang="en-US" sz="1600" dirty="0"/>
          </a:p>
          <a:p>
            <a:pPr lvl="1"/>
            <a:r>
              <a:rPr lang="en-US" sz="1800" dirty="0"/>
              <a:t>if product is hard to use, people will seek other products</a:t>
            </a:r>
          </a:p>
          <a:p>
            <a:pPr lvl="2"/>
            <a:r>
              <a:rPr lang="en-US" sz="1600" dirty="0" err="1"/>
              <a:t>eg</a:t>
            </a:r>
            <a:r>
              <a:rPr lang="en-US" sz="1600" dirty="0"/>
              <a:t> Mac </a:t>
            </a:r>
            <a:r>
              <a:rPr lang="en-US" sz="1600" dirty="0" err="1"/>
              <a:t>vs</a:t>
            </a:r>
            <a:r>
              <a:rPr lang="en-US" sz="1600" dirty="0"/>
              <a:t> IBM (Microsoft Windows)</a:t>
            </a:r>
            <a:br>
              <a:rPr lang="en-US" sz="1600" dirty="0"/>
            </a:br>
            <a:endParaRPr lang="en-US" sz="1600" dirty="0"/>
          </a:p>
          <a:p>
            <a:endParaRPr lang="en-US" sz="1200" b="0" dirty="0"/>
          </a:p>
        </p:txBody>
      </p:sp>
      <p:pic>
        <p:nvPicPr>
          <p:cNvPr id="15365" name="Picture 5" descr="C:\temp\BAGCASH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1613" y="1631131"/>
            <a:ext cx="992187" cy="1293813"/>
          </a:xfrm>
          <a:prstGeom prst="rect">
            <a:avLst/>
          </a:prstGeom>
          <a:noFill/>
        </p:spPr>
      </p:pic>
      <p:pic>
        <p:nvPicPr>
          <p:cNvPr id="15366" name="Picture 6" descr="C:\temp\OVEN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6063" y="3319066"/>
            <a:ext cx="1141412" cy="1262062"/>
          </a:xfrm>
          <a:prstGeom prst="rect">
            <a:avLst/>
          </a:prstGeom>
          <a:noFill/>
        </p:spPr>
      </p:pic>
      <p:sp>
        <p:nvSpPr>
          <p:cNvPr id="15372" name="Freeform 12"/>
          <p:cNvSpPr>
            <a:spLocks noEditPoints="1"/>
          </p:cNvSpPr>
          <p:nvPr/>
        </p:nvSpPr>
        <p:spPr bwMode="auto">
          <a:xfrm>
            <a:off x="7666038" y="5197499"/>
            <a:ext cx="1239837" cy="1039813"/>
          </a:xfrm>
          <a:custGeom>
            <a:avLst/>
            <a:gdLst/>
            <a:ahLst/>
            <a:cxnLst>
              <a:cxn ang="0">
                <a:pos x="216" y="1471"/>
              </a:cxn>
              <a:cxn ang="0">
                <a:pos x="2119" y="1774"/>
              </a:cxn>
              <a:cxn ang="0">
                <a:pos x="216" y="2020"/>
              </a:cxn>
              <a:cxn ang="0">
                <a:pos x="303" y="1846"/>
              </a:cxn>
              <a:cxn ang="0">
                <a:pos x="2119" y="2020"/>
              </a:cxn>
              <a:cxn ang="0">
                <a:pos x="2191" y="1457"/>
              </a:cxn>
              <a:cxn ang="0">
                <a:pos x="3041" y="58"/>
              </a:cxn>
              <a:cxn ang="0">
                <a:pos x="2494" y="331"/>
              </a:cxn>
              <a:cxn ang="0">
                <a:pos x="2177" y="2020"/>
              </a:cxn>
              <a:cxn ang="0">
                <a:pos x="2126" y="2030"/>
              </a:cxn>
              <a:cxn ang="0">
                <a:pos x="2085" y="2058"/>
              </a:cxn>
              <a:cxn ang="0">
                <a:pos x="2057" y="2099"/>
              </a:cxn>
              <a:cxn ang="0">
                <a:pos x="2047" y="2149"/>
              </a:cxn>
              <a:cxn ang="0">
                <a:pos x="2057" y="2204"/>
              </a:cxn>
              <a:cxn ang="0">
                <a:pos x="2085" y="2239"/>
              </a:cxn>
              <a:cxn ang="0">
                <a:pos x="2126" y="2259"/>
              </a:cxn>
              <a:cxn ang="0">
                <a:pos x="2177" y="2265"/>
              </a:cxn>
              <a:cxn ang="0">
                <a:pos x="2227" y="2259"/>
              </a:cxn>
              <a:cxn ang="0">
                <a:pos x="2269" y="2239"/>
              </a:cxn>
              <a:cxn ang="0">
                <a:pos x="2296" y="2204"/>
              </a:cxn>
              <a:cxn ang="0">
                <a:pos x="2306" y="2149"/>
              </a:cxn>
              <a:cxn ang="0">
                <a:pos x="2296" y="2099"/>
              </a:cxn>
              <a:cxn ang="0">
                <a:pos x="2269" y="2058"/>
              </a:cxn>
              <a:cxn ang="0">
                <a:pos x="2227" y="2030"/>
              </a:cxn>
              <a:cxn ang="0">
                <a:pos x="2177" y="2020"/>
              </a:cxn>
              <a:cxn ang="0">
                <a:pos x="219" y="2023"/>
              </a:cxn>
              <a:cxn ang="0">
                <a:pos x="177" y="2042"/>
              </a:cxn>
              <a:cxn ang="0">
                <a:pos x="147" y="2077"/>
              </a:cxn>
              <a:cxn ang="0">
                <a:pos x="131" y="2123"/>
              </a:cxn>
              <a:cxn ang="0">
                <a:pos x="131" y="2179"/>
              </a:cxn>
              <a:cxn ang="0">
                <a:pos x="147" y="2224"/>
              </a:cxn>
              <a:cxn ang="0">
                <a:pos x="177" y="2251"/>
              </a:cxn>
              <a:cxn ang="0">
                <a:pos x="219" y="2264"/>
              </a:cxn>
              <a:cxn ang="0">
                <a:pos x="266" y="2264"/>
              </a:cxn>
              <a:cxn ang="0">
                <a:pos x="311" y="2251"/>
              </a:cxn>
              <a:cxn ang="0">
                <a:pos x="349" y="2224"/>
              </a:cxn>
              <a:cxn ang="0">
                <a:pos x="372" y="2179"/>
              </a:cxn>
              <a:cxn ang="0">
                <a:pos x="372" y="2123"/>
              </a:cxn>
              <a:cxn ang="0">
                <a:pos x="349" y="2077"/>
              </a:cxn>
              <a:cxn ang="0">
                <a:pos x="311" y="2042"/>
              </a:cxn>
              <a:cxn ang="0">
                <a:pos x="266" y="2023"/>
              </a:cxn>
              <a:cxn ang="0">
                <a:pos x="72" y="418"/>
              </a:cxn>
              <a:cxn ang="0">
                <a:pos x="2148" y="1399"/>
              </a:cxn>
              <a:cxn ang="0">
                <a:pos x="72" y="418"/>
              </a:cxn>
            </a:cxnLst>
            <a:rect l="0" t="0" r="r" b="b"/>
            <a:pathLst>
              <a:path w="3041" h="2265">
                <a:moveTo>
                  <a:pt x="0" y="331"/>
                </a:moveTo>
                <a:lnTo>
                  <a:pt x="216" y="1471"/>
                </a:lnTo>
                <a:lnTo>
                  <a:pt x="2119" y="1471"/>
                </a:lnTo>
                <a:lnTo>
                  <a:pt x="2119" y="1774"/>
                </a:lnTo>
                <a:lnTo>
                  <a:pt x="216" y="1774"/>
                </a:lnTo>
                <a:lnTo>
                  <a:pt x="216" y="2020"/>
                </a:lnTo>
                <a:lnTo>
                  <a:pt x="288" y="2034"/>
                </a:lnTo>
                <a:lnTo>
                  <a:pt x="303" y="1846"/>
                </a:lnTo>
                <a:lnTo>
                  <a:pt x="2119" y="1846"/>
                </a:lnTo>
                <a:lnTo>
                  <a:pt x="2119" y="2020"/>
                </a:lnTo>
                <a:lnTo>
                  <a:pt x="2191" y="2020"/>
                </a:lnTo>
                <a:lnTo>
                  <a:pt x="2191" y="1457"/>
                </a:lnTo>
                <a:lnTo>
                  <a:pt x="2552" y="418"/>
                </a:lnTo>
                <a:lnTo>
                  <a:pt x="3041" y="58"/>
                </a:lnTo>
                <a:lnTo>
                  <a:pt x="3013" y="0"/>
                </a:lnTo>
                <a:lnTo>
                  <a:pt x="2494" y="331"/>
                </a:lnTo>
                <a:lnTo>
                  <a:pt x="0" y="331"/>
                </a:lnTo>
                <a:close/>
                <a:moveTo>
                  <a:pt x="2177" y="2020"/>
                </a:moveTo>
                <a:lnTo>
                  <a:pt x="2150" y="2023"/>
                </a:lnTo>
                <a:lnTo>
                  <a:pt x="2126" y="2030"/>
                </a:lnTo>
                <a:lnTo>
                  <a:pt x="2104" y="2042"/>
                </a:lnTo>
                <a:lnTo>
                  <a:pt x="2085" y="2058"/>
                </a:lnTo>
                <a:lnTo>
                  <a:pt x="2068" y="2077"/>
                </a:lnTo>
                <a:lnTo>
                  <a:pt x="2057" y="2099"/>
                </a:lnTo>
                <a:lnTo>
                  <a:pt x="2050" y="2123"/>
                </a:lnTo>
                <a:lnTo>
                  <a:pt x="2047" y="2149"/>
                </a:lnTo>
                <a:lnTo>
                  <a:pt x="2050" y="2179"/>
                </a:lnTo>
                <a:lnTo>
                  <a:pt x="2057" y="2204"/>
                </a:lnTo>
                <a:lnTo>
                  <a:pt x="2068" y="2224"/>
                </a:lnTo>
                <a:lnTo>
                  <a:pt x="2085" y="2239"/>
                </a:lnTo>
                <a:lnTo>
                  <a:pt x="2104" y="2251"/>
                </a:lnTo>
                <a:lnTo>
                  <a:pt x="2126" y="2259"/>
                </a:lnTo>
                <a:lnTo>
                  <a:pt x="2150" y="2264"/>
                </a:lnTo>
                <a:lnTo>
                  <a:pt x="2177" y="2265"/>
                </a:lnTo>
                <a:lnTo>
                  <a:pt x="2203" y="2264"/>
                </a:lnTo>
                <a:lnTo>
                  <a:pt x="2227" y="2259"/>
                </a:lnTo>
                <a:lnTo>
                  <a:pt x="2249" y="2251"/>
                </a:lnTo>
                <a:lnTo>
                  <a:pt x="2269" y="2239"/>
                </a:lnTo>
                <a:lnTo>
                  <a:pt x="2284" y="2224"/>
                </a:lnTo>
                <a:lnTo>
                  <a:pt x="2296" y="2204"/>
                </a:lnTo>
                <a:lnTo>
                  <a:pt x="2304" y="2179"/>
                </a:lnTo>
                <a:lnTo>
                  <a:pt x="2306" y="2149"/>
                </a:lnTo>
                <a:lnTo>
                  <a:pt x="2304" y="2123"/>
                </a:lnTo>
                <a:lnTo>
                  <a:pt x="2296" y="2099"/>
                </a:lnTo>
                <a:lnTo>
                  <a:pt x="2284" y="2077"/>
                </a:lnTo>
                <a:lnTo>
                  <a:pt x="2269" y="2058"/>
                </a:lnTo>
                <a:lnTo>
                  <a:pt x="2249" y="2042"/>
                </a:lnTo>
                <a:lnTo>
                  <a:pt x="2227" y="2030"/>
                </a:lnTo>
                <a:lnTo>
                  <a:pt x="2203" y="2023"/>
                </a:lnTo>
                <a:lnTo>
                  <a:pt x="2177" y="2020"/>
                </a:lnTo>
                <a:close/>
                <a:moveTo>
                  <a:pt x="245" y="2020"/>
                </a:moveTo>
                <a:lnTo>
                  <a:pt x="219" y="2023"/>
                </a:lnTo>
                <a:lnTo>
                  <a:pt x="196" y="2030"/>
                </a:lnTo>
                <a:lnTo>
                  <a:pt x="177" y="2042"/>
                </a:lnTo>
                <a:lnTo>
                  <a:pt x="160" y="2058"/>
                </a:lnTo>
                <a:lnTo>
                  <a:pt x="147" y="2077"/>
                </a:lnTo>
                <a:lnTo>
                  <a:pt x="137" y="2099"/>
                </a:lnTo>
                <a:lnTo>
                  <a:pt x="131" y="2123"/>
                </a:lnTo>
                <a:lnTo>
                  <a:pt x="129" y="2149"/>
                </a:lnTo>
                <a:lnTo>
                  <a:pt x="131" y="2179"/>
                </a:lnTo>
                <a:lnTo>
                  <a:pt x="137" y="2204"/>
                </a:lnTo>
                <a:lnTo>
                  <a:pt x="147" y="2224"/>
                </a:lnTo>
                <a:lnTo>
                  <a:pt x="160" y="2239"/>
                </a:lnTo>
                <a:lnTo>
                  <a:pt x="177" y="2251"/>
                </a:lnTo>
                <a:lnTo>
                  <a:pt x="196" y="2259"/>
                </a:lnTo>
                <a:lnTo>
                  <a:pt x="219" y="2264"/>
                </a:lnTo>
                <a:lnTo>
                  <a:pt x="245" y="2265"/>
                </a:lnTo>
                <a:lnTo>
                  <a:pt x="266" y="2264"/>
                </a:lnTo>
                <a:lnTo>
                  <a:pt x="289" y="2259"/>
                </a:lnTo>
                <a:lnTo>
                  <a:pt x="311" y="2251"/>
                </a:lnTo>
                <a:lnTo>
                  <a:pt x="332" y="2239"/>
                </a:lnTo>
                <a:lnTo>
                  <a:pt x="349" y="2224"/>
                </a:lnTo>
                <a:lnTo>
                  <a:pt x="363" y="2204"/>
                </a:lnTo>
                <a:lnTo>
                  <a:pt x="372" y="2179"/>
                </a:lnTo>
                <a:lnTo>
                  <a:pt x="375" y="2149"/>
                </a:lnTo>
                <a:lnTo>
                  <a:pt x="372" y="2123"/>
                </a:lnTo>
                <a:lnTo>
                  <a:pt x="363" y="2099"/>
                </a:lnTo>
                <a:lnTo>
                  <a:pt x="349" y="2077"/>
                </a:lnTo>
                <a:lnTo>
                  <a:pt x="332" y="2058"/>
                </a:lnTo>
                <a:lnTo>
                  <a:pt x="311" y="2042"/>
                </a:lnTo>
                <a:lnTo>
                  <a:pt x="289" y="2030"/>
                </a:lnTo>
                <a:lnTo>
                  <a:pt x="266" y="2023"/>
                </a:lnTo>
                <a:lnTo>
                  <a:pt x="245" y="2020"/>
                </a:lnTo>
                <a:close/>
                <a:moveTo>
                  <a:pt x="72" y="418"/>
                </a:moveTo>
                <a:lnTo>
                  <a:pt x="2465" y="418"/>
                </a:lnTo>
                <a:lnTo>
                  <a:pt x="2148" y="1399"/>
                </a:lnTo>
                <a:lnTo>
                  <a:pt x="274" y="1399"/>
                </a:lnTo>
                <a:lnTo>
                  <a:pt x="72" y="418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3600" dirty="0"/>
              <a:t>Why study human use of computer systems?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The </a:t>
            </a:r>
            <a:r>
              <a:rPr lang="en-US" sz="2800" i="1" dirty="0"/>
              <a:t>system</a:t>
            </a:r>
            <a:r>
              <a:rPr lang="en-US" sz="2800" dirty="0"/>
              <a:t> view:</a:t>
            </a:r>
          </a:p>
          <a:p>
            <a:pPr lvl="1"/>
            <a:r>
              <a:rPr lang="en-US" sz="2400" dirty="0"/>
              <a:t>complex human</a:t>
            </a:r>
          </a:p>
          <a:p>
            <a:pPr lvl="1"/>
            <a:r>
              <a:rPr lang="en-US" sz="2400" dirty="0"/>
              <a:t>complex computer</a:t>
            </a:r>
          </a:p>
          <a:p>
            <a:pPr lvl="1"/>
            <a:r>
              <a:rPr lang="en-US" sz="2400" dirty="0"/>
              <a:t>complex interface between the </a:t>
            </a:r>
            <a:r>
              <a:rPr lang="en-US" sz="2400" dirty="0" smtClean="0"/>
              <a:t>two</a:t>
            </a:r>
            <a:endParaRPr lang="en-US" sz="2400" dirty="0"/>
          </a:p>
          <a:p>
            <a:r>
              <a:rPr lang="en-US" sz="2800" dirty="0"/>
              <a:t>The human factors view:</a:t>
            </a:r>
          </a:p>
          <a:p>
            <a:pPr lvl="1"/>
            <a:r>
              <a:rPr lang="en-US" sz="2400" dirty="0"/>
              <a:t>humans have necessary limitations</a:t>
            </a:r>
          </a:p>
          <a:p>
            <a:pPr lvl="1"/>
            <a:r>
              <a:rPr lang="en-US" sz="2400" dirty="0"/>
              <a:t>errors are costly in terms of</a:t>
            </a:r>
          </a:p>
          <a:p>
            <a:pPr lvl="2"/>
            <a:r>
              <a:rPr lang="en-US" sz="2000" dirty="0"/>
              <a:t>loss of time</a:t>
            </a:r>
          </a:p>
          <a:p>
            <a:pPr lvl="2"/>
            <a:r>
              <a:rPr lang="en-US" sz="2000" dirty="0"/>
              <a:t>loss of money</a:t>
            </a:r>
          </a:p>
          <a:p>
            <a:pPr lvl="2"/>
            <a:r>
              <a:rPr lang="en-US" sz="2000" dirty="0"/>
              <a:t>loss of lives in critical systems</a:t>
            </a:r>
          </a:p>
          <a:p>
            <a:pPr lvl="2"/>
            <a:r>
              <a:rPr lang="en-US" sz="2000" dirty="0"/>
              <a:t>loss of morale</a:t>
            </a:r>
          </a:p>
          <a:p>
            <a:pPr lvl="1"/>
            <a:r>
              <a:rPr lang="en-US" sz="2400" dirty="0"/>
              <a:t>design can cope with such limitations!</a:t>
            </a:r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7164288" y="1692622"/>
            <a:ext cx="1700238" cy="1448346"/>
          </a:xfrm>
          <a:prstGeom prst="ellips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17414" name="Object 6"/>
          <p:cNvGraphicFramePr>
            <a:graphicFrameLocks/>
          </p:cNvGraphicFramePr>
          <p:nvPr/>
        </p:nvGraphicFramePr>
        <p:xfrm>
          <a:off x="6165850" y="1116013"/>
          <a:ext cx="1682750" cy="158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Clip" r:id="rId3" imgW="3660480" imgH="3450960" progId="">
                  <p:embed/>
                </p:oleObj>
              </mc:Choice>
              <mc:Fallback>
                <p:oleObj name="Clip" r:id="rId3" imgW="3660480" imgH="345096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850" y="1116013"/>
                        <a:ext cx="1682750" cy="1585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5" name="Picture 7" descr="C:\temp\COMPMAN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196497"/>
            <a:ext cx="3419872" cy="236622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4092</TotalTime>
  <Words>293</Words>
  <Application>Microsoft Office PowerPoint</Application>
  <PresentationFormat>On-screen Show (4:3)</PresentationFormat>
  <Paragraphs>94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Median</vt:lpstr>
      <vt:lpstr>Clip</vt:lpstr>
      <vt:lpstr>CS 351 Human-computer interaction  Lecture 01 Introduction</vt:lpstr>
      <vt:lpstr>About the Course</vt:lpstr>
      <vt:lpstr>Schedule of Assessment Tasks :</vt:lpstr>
      <vt:lpstr>Class Goals</vt:lpstr>
      <vt:lpstr>What the class will look like</vt:lpstr>
      <vt:lpstr>Why take this course?</vt:lpstr>
      <vt:lpstr>Intro</vt:lpstr>
      <vt:lpstr>Why study human use of computer systems?</vt:lpstr>
      <vt:lpstr>Why study human use of computer systems?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1206</cp:revision>
  <dcterms:created xsi:type="dcterms:W3CDTF">1601-01-01T00:00:00Z</dcterms:created>
  <dcterms:modified xsi:type="dcterms:W3CDTF">2018-12-31T14:59:10Z</dcterms:modified>
</cp:coreProperties>
</file>